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Fira Sans" panose="020B0503050000020004" pitchFamily="34" charset="0"/>
      <p:regular r:id="rId14"/>
      <p:bold r:id="rId15"/>
    </p:embeddedFont>
    <p:embeddedFont>
      <p:font typeface="Inconsolata Bold" pitchFamily="1" charset="0"/>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72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32980"/>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Quantum Computing: Revolutionizing the Future</a:t>
            </a:r>
            <a:endParaRPr lang="en-US" sz="6150" dirty="0"/>
          </a:p>
        </p:txBody>
      </p:sp>
      <p:sp>
        <p:nvSpPr>
          <p:cNvPr id="4" name="Text 1"/>
          <p:cNvSpPr/>
          <p:nvPr/>
        </p:nvSpPr>
        <p:spPr>
          <a:xfrm>
            <a:off x="793790" y="520779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Quantum computing is a new paradigm of computation that harnesses the principles of quantum mechanics to solve complex problems that are intractable for classical computers.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390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Challenges and Limitations of Quantum Computing</a:t>
            </a:r>
            <a:endParaRPr lang="en-US" sz="4450" dirty="0"/>
          </a:p>
        </p:txBody>
      </p:sp>
      <p:sp>
        <p:nvSpPr>
          <p:cNvPr id="4" name="Shape 1"/>
          <p:cNvSpPr/>
          <p:nvPr/>
        </p:nvSpPr>
        <p:spPr>
          <a:xfrm>
            <a:off x="793790" y="2756773"/>
            <a:ext cx="510302" cy="510302"/>
          </a:xfrm>
          <a:prstGeom prst="roundRect">
            <a:avLst>
              <a:gd name="adj" fmla="val 6667"/>
            </a:avLst>
          </a:prstGeom>
          <a:solidFill>
            <a:srgbClr val="433550"/>
          </a:solidFill>
          <a:ln/>
        </p:spPr>
      </p:sp>
      <p:sp>
        <p:nvSpPr>
          <p:cNvPr id="5" name="Text 2"/>
          <p:cNvSpPr/>
          <p:nvPr/>
        </p:nvSpPr>
        <p:spPr>
          <a:xfrm>
            <a:off x="963811" y="284178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6" name="Text 3"/>
          <p:cNvSpPr/>
          <p:nvPr/>
        </p:nvSpPr>
        <p:spPr>
          <a:xfrm>
            <a:off x="1530906" y="275677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Qubit Stability</a:t>
            </a:r>
            <a:endParaRPr lang="en-US" sz="2200" dirty="0"/>
          </a:p>
        </p:txBody>
      </p:sp>
      <p:sp>
        <p:nvSpPr>
          <p:cNvPr id="7" name="Text 4"/>
          <p:cNvSpPr/>
          <p:nvPr/>
        </p:nvSpPr>
        <p:spPr>
          <a:xfrm>
            <a:off x="1530906" y="3247192"/>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Maintaining the delicate quantum states of qubits is a significant challenge, requiring specialized environments and error correction techniques.</a:t>
            </a:r>
            <a:endParaRPr lang="en-US" sz="1750" dirty="0"/>
          </a:p>
        </p:txBody>
      </p:sp>
      <p:sp>
        <p:nvSpPr>
          <p:cNvPr id="8" name="Shape 5"/>
          <p:cNvSpPr/>
          <p:nvPr/>
        </p:nvSpPr>
        <p:spPr>
          <a:xfrm>
            <a:off x="4685467" y="2756773"/>
            <a:ext cx="510302" cy="510302"/>
          </a:xfrm>
          <a:prstGeom prst="roundRect">
            <a:avLst>
              <a:gd name="adj" fmla="val 6667"/>
            </a:avLst>
          </a:prstGeom>
          <a:solidFill>
            <a:srgbClr val="433550"/>
          </a:solidFill>
          <a:ln/>
        </p:spPr>
      </p:sp>
      <p:sp>
        <p:nvSpPr>
          <p:cNvPr id="9" name="Text 6"/>
          <p:cNvSpPr/>
          <p:nvPr/>
        </p:nvSpPr>
        <p:spPr>
          <a:xfrm>
            <a:off x="4855488" y="284178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0" name="Text 7"/>
          <p:cNvSpPr/>
          <p:nvPr/>
        </p:nvSpPr>
        <p:spPr>
          <a:xfrm>
            <a:off x="5422583" y="275677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Scalability</a:t>
            </a:r>
            <a:endParaRPr lang="en-US" sz="2200" dirty="0"/>
          </a:p>
        </p:txBody>
      </p:sp>
      <p:sp>
        <p:nvSpPr>
          <p:cNvPr id="11" name="Text 8"/>
          <p:cNvSpPr/>
          <p:nvPr/>
        </p:nvSpPr>
        <p:spPr>
          <a:xfrm>
            <a:off x="5422583" y="3247192"/>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Scaling up quantum computers to a size that can handle complex problems is a formidable engineering challenge.</a:t>
            </a:r>
            <a:endParaRPr lang="en-US" sz="1750" dirty="0"/>
          </a:p>
        </p:txBody>
      </p:sp>
      <p:sp>
        <p:nvSpPr>
          <p:cNvPr id="12" name="Shape 9"/>
          <p:cNvSpPr/>
          <p:nvPr/>
        </p:nvSpPr>
        <p:spPr>
          <a:xfrm>
            <a:off x="793790" y="5906572"/>
            <a:ext cx="510302" cy="510302"/>
          </a:xfrm>
          <a:prstGeom prst="roundRect">
            <a:avLst>
              <a:gd name="adj" fmla="val 6667"/>
            </a:avLst>
          </a:prstGeom>
          <a:solidFill>
            <a:srgbClr val="433550"/>
          </a:solidFill>
          <a:ln/>
        </p:spPr>
      </p:sp>
      <p:sp>
        <p:nvSpPr>
          <p:cNvPr id="13" name="Text 10"/>
          <p:cNvSpPr/>
          <p:nvPr/>
        </p:nvSpPr>
        <p:spPr>
          <a:xfrm>
            <a:off x="963811" y="5991582"/>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4" name="Text 11"/>
          <p:cNvSpPr/>
          <p:nvPr/>
        </p:nvSpPr>
        <p:spPr>
          <a:xfrm>
            <a:off x="1530906" y="5906572"/>
            <a:ext cx="2975491"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Algorithm Development</a:t>
            </a:r>
            <a:endParaRPr lang="en-US" sz="2200" dirty="0"/>
          </a:p>
        </p:txBody>
      </p:sp>
      <p:sp>
        <p:nvSpPr>
          <p:cNvPr id="15" name="Text 12"/>
          <p:cNvSpPr/>
          <p:nvPr/>
        </p:nvSpPr>
        <p:spPr>
          <a:xfrm>
            <a:off x="1530906" y="6396990"/>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Developing effective quantum algorithms is crucial to unlocking the potential of quantum computing, requiring substantial research and development.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92956"/>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The Future of Quantum Computing: Trends and Predictions</a:t>
            </a:r>
            <a:endParaRPr lang="en-US" sz="4450" dirty="0"/>
          </a:p>
        </p:txBody>
      </p:sp>
      <p:pic>
        <p:nvPicPr>
          <p:cNvPr id="3" name="Image 0" descr="preencoded.png"/>
          <p:cNvPicPr>
            <a:picLocks noChangeAspect="1"/>
          </p:cNvPicPr>
          <p:nvPr/>
        </p:nvPicPr>
        <p:blipFill>
          <a:blip r:embed="rId3"/>
          <a:stretch>
            <a:fillRect/>
          </a:stretch>
        </p:blipFill>
        <p:spPr>
          <a:xfrm>
            <a:off x="793790" y="2664143"/>
            <a:ext cx="4120753" cy="2546747"/>
          </a:xfrm>
          <a:prstGeom prst="rect">
            <a:avLst/>
          </a:prstGeom>
        </p:spPr>
      </p:pic>
      <p:sp>
        <p:nvSpPr>
          <p:cNvPr id="4" name="Text 1"/>
          <p:cNvSpPr/>
          <p:nvPr/>
        </p:nvSpPr>
        <p:spPr>
          <a:xfrm>
            <a:off x="793790" y="5494377"/>
            <a:ext cx="3400544"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Advancements in Hardware</a:t>
            </a:r>
            <a:endParaRPr lang="en-US" sz="2200" dirty="0"/>
          </a:p>
        </p:txBody>
      </p:sp>
      <p:sp>
        <p:nvSpPr>
          <p:cNvPr id="5" name="Text 2"/>
          <p:cNvSpPr/>
          <p:nvPr/>
        </p:nvSpPr>
        <p:spPr>
          <a:xfrm>
            <a:off x="793790" y="598479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Continued research and development are leading to improvements in qubit technology, error correction, and scalability.</a:t>
            </a:r>
            <a:endParaRPr lang="en-US" sz="1750" dirty="0"/>
          </a:p>
        </p:txBody>
      </p:sp>
      <p:pic>
        <p:nvPicPr>
          <p:cNvPr id="6" name="Image 1" descr="preencoded.png"/>
          <p:cNvPicPr>
            <a:picLocks noChangeAspect="1"/>
          </p:cNvPicPr>
          <p:nvPr/>
        </p:nvPicPr>
        <p:blipFill>
          <a:blip r:embed="rId4"/>
          <a:stretch>
            <a:fillRect/>
          </a:stretch>
        </p:blipFill>
        <p:spPr>
          <a:xfrm>
            <a:off x="5254704" y="2664143"/>
            <a:ext cx="4120872" cy="2546866"/>
          </a:xfrm>
          <a:prstGeom prst="rect">
            <a:avLst/>
          </a:prstGeom>
        </p:spPr>
      </p:pic>
      <p:sp>
        <p:nvSpPr>
          <p:cNvPr id="7" name="Text 3"/>
          <p:cNvSpPr/>
          <p:nvPr/>
        </p:nvSpPr>
        <p:spPr>
          <a:xfrm>
            <a:off x="5254704" y="5494496"/>
            <a:ext cx="311717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New Quantum Algorithms</a:t>
            </a:r>
            <a:endParaRPr lang="en-US" sz="2200" dirty="0"/>
          </a:p>
        </p:txBody>
      </p:sp>
      <p:sp>
        <p:nvSpPr>
          <p:cNvPr id="8" name="Text 4"/>
          <p:cNvSpPr/>
          <p:nvPr/>
        </p:nvSpPr>
        <p:spPr>
          <a:xfrm>
            <a:off x="5254704" y="5984915"/>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Researchers are actively developing new quantum algorithms for diverse applications, unlocking the potential of quantum computing.</a:t>
            </a:r>
            <a:endParaRPr lang="en-US" sz="1750" dirty="0"/>
          </a:p>
        </p:txBody>
      </p:sp>
      <p:pic>
        <p:nvPicPr>
          <p:cNvPr id="9" name="Image 2" descr="preencoded.png"/>
          <p:cNvPicPr>
            <a:picLocks noChangeAspect="1"/>
          </p:cNvPicPr>
          <p:nvPr/>
        </p:nvPicPr>
        <p:blipFill>
          <a:blip r:embed="rId5"/>
          <a:stretch>
            <a:fillRect/>
          </a:stretch>
        </p:blipFill>
        <p:spPr>
          <a:xfrm>
            <a:off x="9715738" y="2664143"/>
            <a:ext cx="4120753" cy="2546747"/>
          </a:xfrm>
          <a:prstGeom prst="rect">
            <a:avLst/>
          </a:prstGeom>
        </p:spPr>
      </p:pic>
      <p:sp>
        <p:nvSpPr>
          <p:cNvPr id="10" name="Text 5"/>
          <p:cNvSpPr/>
          <p:nvPr/>
        </p:nvSpPr>
        <p:spPr>
          <a:xfrm>
            <a:off x="9715738" y="549437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Quantum Internet</a:t>
            </a:r>
            <a:endParaRPr lang="en-US" sz="2200" dirty="0"/>
          </a:p>
        </p:txBody>
      </p:sp>
      <p:sp>
        <p:nvSpPr>
          <p:cNvPr id="11" name="Text 6"/>
          <p:cNvSpPr/>
          <p:nvPr/>
        </p:nvSpPr>
        <p:spPr>
          <a:xfrm>
            <a:off x="9715738" y="598479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development of a quantum internet will enable secure and high-speed communication, revolutionizing various industries.</a:t>
            </a:r>
            <a:endParaRPr lang="en-US" sz="1750" dirty="0"/>
          </a:p>
        </p:txBody>
      </p:sp>
      <p:sp>
        <p:nvSpPr>
          <p:cNvPr id="12" name="Right Triangle 11">
            <a:extLst>
              <a:ext uri="{FF2B5EF4-FFF2-40B4-BE49-F238E27FC236}">
                <a16:creationId xmlns:a16="http://schemas.microsoft.com/office/drawing/2014/main" id="{CFC8041C-DC06-0FC9-A148-725D7721D209}"/>
              </a:ext>
            </a:extLst>
          </p:cNvPr>
          <p:cNvSpPr/>
          <p:nvPr/>
        </p:nvSpPr>
        <p:spPr>
          <a:xfrm flipH="1">
            <a:off x="12498687" y="6387065"/>
            <a:ext cx="2008294" cy="1740438"/>
          </a:xfrm>
          <a:prstGeom prst="r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9355098"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Fundamentals of Quantum Mechanics</a:t>
            </a:r>
            <a:endParaRPr lang="en-US" sz="4450" dirty="0"/>
          </a:p>
        </p:txBody>
      </p:sp>
      <p:sp>
        <p:nvSpPr>
          <p:cNvPr id="4" name="Shape 1"/>
          <p:cNvSpPr/>
          <p:nvPr/>
        </p:nvSpPr>
        <p:spPr>
          <a:xfrm>
            <a:off x="793790" y="5213390"/>
            <a:ext cx="510302" cy="510302"/>
          </a:xfrm>
          <a:prstGeom prst="roundRect">
            <a:avLst>
              <a:gd name="adj" fmla="val 6667"/>
            </a:avLst>
          </a:prstGeom>
          <a:solidFill>
            <a:srgbClr val="433550"/>
          </a:solidFill>
          <a:ln/>
        </p:spPr>
      </p:sp>
      <p:sp>
        <p:nvSpPr>
          <p:cNvPr id="5" name="Text 2"/>
          <p:cNvSpPr/>
          <p:nvPr/>
        </p:nvSpPr>
        <p:spPr>
          <a:xfrm>
            <a:off x="963811" y="5298400"/>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6" name="Text 3"/>
          <p:cNvSpPr/>
          <p:nvPr/>
        </p:nvSpPr>
        <p:spPr>
          <a:xfrm>
            <a:off x="1530906" y="5213390"/>
            <a:ext cx="2975491"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Quantum Superposition</a:t>
            </a:r>
            <a:endParaRPr lang="en-US" sz="2200" dirty="0"/>
          </a:p>
        </p:txBody>
      </p:sp>
      <p:sp>
        <p:nvSpPr>
          <p:cNvPr id="7" name="Text 4"/>
          <p:cNvSpPr/>
          <p:nvPr/>
        </p:nvSpPr>
        <p:spPr>
          <a:xfrm>
            <a:off x="1530906" y="5703808"/>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Quantum bits or qubits can exist in a superposition of states, simultaneously representing both 0 and 1.</a:t>
            </a:r>
            <a:endParaRPr lang="en-US" sz="1750" dirty="0"/>
          </a:p>
        </p:txBody>
      </p:sp>
      <p:sp>
        <p:nvSpPr>
          <p:cNvPr id="8" name="Shape 5"/>
          <p:cNvSpPr/>
          <p:nvPr/>
        </p:nvSpPr>
        <p:spPr>
          <a:xfrm>
            <a:off x="5216962" y="5213390"/>
            <a:ext cx="510302" cy="510302"/>
          </a:xfrm>
          <a:prstGeom prst="roundRect">
            <a:avLst>
              <a:gd name="adj" fmla="val 6667"/>
            </a:avLst>
          </a:prstGeom>
          <a:solidFill>
            <a:srgbClr val="433550"/>
          </a:solidFill>
          <a:ln/>
        </p:spPr>
      </p:sp>
      <p:sp>
        <p:nvSpPr>
          <p:cNvPr id="9" name="Text 6"/>
          <p:cNvSpPr/>
          <p:nvPr/>
        </p:nvSpPr>
        <p:spPr>
          <a:xfrm>
            <a:off x="5386983" y="5298400"/>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0" name="Text 7"/>
          <p:cNvSpPr/>
          <p:nvPr/>
        </p:nvSpPr>
        <p:spPr>
          <a:xfrm>
            <a:off x="5954078"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Quantum Entanglement</a:t>
            </a:r>
            <a:endParaRPr lang="en-US" sz="2200" dirty="0"/>
          </a:p>
        </p:txBody>
      </p:sp>
      <p:sp>
        <p:nvSpPr>
          <p:cNvPr id="11" name="Text 8"/>
          <p:cNvSpPr/>
          <p:nvPr/>
        </p:nvSpPr>
        <p:spPr>
          <a:xfrm>
            <a:off x="5954078" y="5703808"/>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Entangled qubits become interconnected, even across vast distances, and share a common fate, regardless of separation.</a:t>
            </a:r>
            <a:endParaRPr lang="en-US" sz="1750" dirty="0"/>
          </a:p>
        </p:txBody>
      </p:sp>
      <p:sp>
        <p:nvSpPr>
          <p:cNvPr id="12" name="Shape 9"/>
          <p:cNvSpPr/>
          <p:nvPr/>
        </p:nvSpPr>
        <p:spPr>
          <a:xfrm>
            <a:off x="9640133" y="5213390"/>
            <a:ext cx="510302" cy="510302"/>
          </a:xfrm>
          <a:prstGeom prst="roundRect">
            <a:avLst>
              <a:gd name="adj" fmla="val 6667"/>
            </a:avLst>
          </a:prstGeom>
          <a:solidFill>
            <a:srgbClr val="433550"/>
          </a:solidFill>
          <a:ln/>
        </p:spPr>
      </p:sp>
      <p:sp>
        <p:nvSpPr>
          <p:cNvPr id="13" name="Text 10"/>
          <p:cNvSpPr/>
          <p:nvPr/>
        </p:nvSpPr>
        <p:spPr>
          <a:xfrm>
            <a:off x="9810155" y="5298400"/>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4" name="Text 11"/>
          <p:cNvSpPr/>
          <p:nvPr/>
        </p:nvSpPr>
        <p:spPr>
          <a:xfrm>
            <a:off x="10377249" y="52133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Quantum Measurement</a:t>
            </a:r>
            <a:endParaRPr lang="en-US" sz="2200" dirty="0"/>
          </a:p>
        </p:txBody>
      </p:sp>
      <p:sp>
        <p:nvSpPr>
          <p:cNvPr id="15" name="Text 12"/>
          <p:cNvSpPr/>
          <p:nvPr/>
        </p:nvSpPr>
        <p:spPr>
          <a:xfrm>
            <a:off x="10377249" y="5703808"/>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Observing a quantum system collapses its superposition, revealing a definite state with a certain probability.</a:t>
            </a:r>
            <a:endParaRPr lang="en-US" sz="1750" dirty="0"/>
          </a:p>
        </p:txBody>
      </p:sp>
      <p:sp>
        <p:nvSpPr>
          <p:cNvPr id="16" name="Right Triangle 15">
            <a:extLst>
              <a:ext uri="{FF2B5EF4-FFF2-40B4-BE49-F238E27FC236}">
                <a16:creationId xmlns:a16="http://schemas.microsoft.com/office/drawing/2014/main" id="{057F2888-A2BB-C285-3DBB-DC3236B6A880}"/>
              </a:ext>
            </a:extLst>
          </p:cNvPr>
          <p:cNvSpPr/>
          <p:nvPr/>
        </p:nvSpPr>
        <p:spPr>
          <a:xfrm flipH="1">
            <a:off x="12498687" y="6387065"/>
            <a:ext cx="2008294" cy="1740438"/>
          </a:xfrm>
          <a:prstGeom prst="r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9847"/>
            <a:ext cx="907161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Qubits and Quantum Superposition</a:t>
            </a:r>
            <a:endParaRPr lang="en-US" sz="4450" dirty="0"/>
          </a:p>
        </p:txBody>
      </p:sp>
      <p:sp>
        <p:nvSpPr>
          <p:cNvPr id="3" name="Text 1"/>
          <p:cNvSpPr/>
          <p:nvPr/>
        </p:nvSpPr>
        <p:spPr>
          <a:xfrm>
            <a:off x="793790" y="2792254"/>
            <a:ext cx="13042821" cy="1451610"/>
          </a:xfrm>
          <a:prstGeom prst="rect">
            <a:avLst/>
          </a:prstGeom>
          <a:noFill/>
          <a:ln/>
        </p:spPr>
        <p:txBody>
          <a:bodyPr wrap="square" lIns="0" tIns="0" rIns="0" bIns="0" rtlCol="0" anchor="t"/>
          <a:lstStyle/>
          <a:p>
            <a:pPr marL="0" indent="0">
              <a:lnSpc>
                <a:spcPts val="2850"/>
              </a:lnSpc>
              <a:buNone/>
            </a:pPr>
            <a:r>
              <a:rPr lang="en-US" sz="1750" b="1" dirty="0">
                <a:solidFill>
                  <a:srgbClr val="DAD1E6"/>
                </a:solidFill>
                <a:latin typeface="Fira Sans" pitchFamily="34" charset="0"/>
                <a:ea typeface="Fira Sans" pitchFamily="34" charset="-122"/>
                <a:cs typeface="Fira Sans" pitchFamily="34" charset="-120"/>
              </a:rPr>
              <a:t>Qubits</a:t>
            </a:r>
            <a:r>
              <a:rPr lang="en-US" sz="1750" dirty="0">
                <a:solidFill>
                  <a:srgbClr val="DAD1E6"/>
                </a:solidFill>
                <a:latin typeface="Fira Sans" pitchFamily="34" charset="0"/>
                <a:ea typeface="Fira Sans" pitchFamily="34" charset="-122"/>
                <a:cs typeface="Fira Sans" pitchFamily="34" charset="-120"/>
              </a:rPr>
              <a:t> are the fundamental units of information in quantum computing, analogous to bits in classical computing. However, unlike bits, which can only be 0 or 1, qubits can exist in a superposition of both 0 and 1 states simultaneously. This property, known as </a:t>
            </a:r>
            <a:r>
              <a:rPr lang="en-US" sz="1750" b="1" dirty="0">
                <a:solidFill>
                  <a:srgbClr val="DAD1E6"/>
                </a:solidFill>
                <a:latin typeface="Fira Sans" pitchFamily="34" charset="0"/>
                <a:ea typeface="Fira Sans" pitchFamily="34" charset="-122"/>
                <a:cs typeface="Fira Sans" pitchFamily="34" charset="-120"/>
              </a:rPr>
              <a:t>quantum superposition</a:t>
            </a:r>
            <a:r>
              <a:rPr lang="en-US" sz="1750" dirty="0">
                <a:solidFill>
                  <a:srgbClr val="DAD1E6"/>
                </a:solidFill>
                <a:latin typeface="Fira Sans" pitchFamily="34" charset="0"/>
                <a:ea typeface="Fira Sans" pitchFamily="34" charset="-122"/>
                <a:cs typeface="Fira Sans" pitchFamily="34" charset="-120"/>
              </a:rPr>
              <a:t>, is a cornerstone of quantum computing and enables it to perform certain calculations much faster than classical computers.</a:t>
            </a:r>
            <a:endParaRPr lang="en-US" sz="1750" dirty="0"/>
          </a:p>
        </p:txBody>
      </p:sp>
      <p:sp>
        <p:nvSpPr>
          <p:cNvPr id="4" name="Text 2"/>
          <p:cNvSpPr/>
          <p:nvPr/>
        </p:nvSpPr>
        <p:spPr>
          <a:xfrm>
            <a:off x="793790" y="4725829"/>
            <a:ext cx="6244709" cy="708660"/>
          </a:xfrm>
          <a:prstGeom prst="rect">
            <a:avLst/>
          </a:prstGeom>
          <a:noFill/>
          <a:ln/>
        </p:spPr>
        <p:txBody>
          <a:bodyPr wrap="squar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Qubits: Building Blocks of Quantum Information</a:t>
            </a:r>
            <a:endParaRPr lang="en-US" sz="2200" dirty="0"/>
          </a:p>
        </p:txBody>
      </p:sp>
      <p:sp>
        <p:nvSpPr>
          <p:cNvPr id="5" name="Text 3"/>
          <p:cNvSpPr/>
          <p:nvPr/>
        </p:nvSpPr>
        <p:spPr>
          <a:xfrm>
            <a:off x="793790" y="5661303"/>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Unlike classical bits, which are restricted to 0 or 1, qubits can exist in a superposition of both states simultaneously.</a:t>
            </a:r>
            <a:endParaRPr lang="en-US" sz="1750" dirty="0"/>
          </a:p>
        </p:txBody>
      </p:sp>
      <p:sp>
        <p:nvSpPr>
          <p:cNvPr id="6" name="Text 4"/>
          <p:cNvSpPr/>
          <p:nvPr/>
        </p:nvSpPr>
        <p:spPr>
          <a:xfrm>
            <a:off x="7599521" y="4725829"/>
            <a:ext cx="6092547"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Superposition: The Key to Exponential Power</a:t>
            </a:r>
            <a:endParaRPr lang="en-US" sz="2200" dirty="0"/>
          </a:p>
        </p:txBody>
      </p:sp>
      <p:sp>
        <p:nvSpPr>
          <p:cNvPr id="7" name="Text 5"/>
          <p:cNvSpPr/>
          <p:nvPr/>
        </p:nvSpPr>
        <p:spPr>
          <a:xfrm>
            <a:off x="7599521" y="5306973"/>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Superposition enables qubits to explore multiple possibilities simultaneously, leading to exponential speedups in computation.</a:t>
            </a:r>
            <a:endParaRPr lang="en-US" sz="1750" dirty="0"/>
          </a:p>
        </p:txBody>
      </p:sp>
      <p:sp>
        <p:nvSpPr>
          <p:cNvPr id="8" name="Right Triangle 7">
            <a:extLst>
              <a:ext uri="{FF2B5EF4-FFF2-40B4-BE49-F238E27FC236}">
                <a16:creationId xmlns:a16="http://schemas.microsoft.com/office/drawing/2014/main" id="{4CF21C5F-7261-30A0-DFD3-98E1D4E48B3A}"/>
              </a:ext>
            </a:extLst>
          </p:cNvPr>
          <p:cNvSpPr/>
          <p:nvPr/>
        </p:nvSpPr>
        <p:spPr>
          <a:xfrm flipH="1">
            <a:off x="12498687" y="6387065"/>
            <a:ext cx="2008294" cy="1740438"/>
          </a:xfrm>
          <a:prstGeom prst="r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210" y="726043"/>
            <a:ext cx="7693581" cy="1294924"/>
          </a:xfrm>
          <a:prstGeom prst="rect">
            <a:avLst/>
          </a:prstGeom>
          <a:noFill/>
          <a:ln/>
        </p:spPr>
        <p:txBody>
          <a:bodyPr wrap="square" lIns="0" tIns="0" rIns="0" bIns="0" rtlCol="0" anchor="t"/>
          <a:lstStyle/>
          <a:p>
            <a:pPr marL="0" indent="0">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Quantum Entanglement and Its Applications</a:t>
            </a:r>
            <a:endParaRPr lang="en-US" sz="4050" dirty="0"/>
          </a:p>
        </p:txBody>
      </p:sp>
      <p:pic>
        <p:nvPicPr>
          <p:cNvPr id="4" name="Image 1" descr="preencoded.png"/>
          <p:cNvPicPr>
            <a:picLocks noChangeAspect="1"/>
          </p:cNvPicPr>
          <p:nvPr/>
        </p:nvPicPr>
        <p:blipFill>
          <a:blip r:embed="rId4"/>
          <a:stretch>
            <a:fillRect/>
          </a:stretch>
        </p:blipFill>
        <p:spPr>
          <a:xfrm>
            <a:off x="725210" y="2331720"/>
            <a:ext cx="1035963" cy="1657588"/>
          </a:xfrm>
          <a:prstGeom prst="rect">
            <a:avLst/>
          </a:prstGeom>
        </p:spPr>
      </p:pic>
      <p:sp>
        <p:nvSpPr>
          <p:cNvPr id="5" name="Text 1"/>
          <p:cNvSpPr/>
          <p:nvPr/>
        </p:nvSpPr>
        <p:spPr>
          <a:xfrm>
            <a:off x="2071926" y="2538889"/>
            <a:ext cx="6085642" cy="323612"/>
          </a:xfrm>
          <a:prstGeom prst="rect">
            <a:avLst/>
          </a:prstGeom>
          <a:noFill/>
          <a:ln/>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Entanglement: A Strange but Powerful Connection</a:t>
            </a:r>
            <a:endParaRPr lang="en-US" sz="2000" dirty="0"/>
          </a:p>
        </p:txBody>
      </p:sp>
      <p:sp>
        <p:nvSpPr>
          <p:cNvPr id="6" name="Text 2"/>
          <p:cNvSpPr/>
          <p:nvPr/>
        </p:nvSpPr>
        <p:spPr>
          <a:xfrm>
            <a:off x="2071926" y="2986802"/>
            <a:ext cx="6346865" cy="662940"/>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Entangled particles share a deep and mysterious connection, where the state of one instantly influences the state of the other.</a:t>
            </a:r>
            <a:endParaRPr lang="en-US" sz="1600" dirty="0"/>
          </a:p>
        </p:txBody>
      </p:sp>
      <p:pic>
        <p:nvPicPr>
          <p:cNvPr id="7" name="Image 2" descr="preencoded.png"/>
          <p:cNvPicPr>
            <a:picLocks noChangeAspect="1"/>
          </p:cNvPicPr>
          <p:nvPr/>
        </p:nvPicPr>
        <p:blipFill>
          <a:blip r:embed="rId5"/>
          <a:stretch>
            <a:fillRect/>
          </a:stretch>
        </p:blipFill>
        <p:spPr>
          <a:xfrm>
            <a:off x="725210" y="3989308"/>
            <a:ext cx="1035963" cy="1856661"/>
          </a:xfrm>
          <a:prstGeom prst="rect">
            <a:avLst/>
          </a:prstGeom>
        </p:spPr>
      </p:pic>
      <p:sp>
        <p:nvSpPr>
          <p:cNvPr id="8" name="Text 3"/>
          <p:cNvSpPr/>
          <p:nvPr/>
        </p:nvSpPr>
        <p:spPr>
          <a:xfrm>
            <a:off x="2071926" y="4196477"/>
            <a:ext cx="4790837" cy="323612"/>
          </a:xfrm>
          <a:prstGeom prst="rect">
            <a:avLst/>
          </a:prstGeom>
          <a:noFill/>
          <a:ln/>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Applications in Quantum Communication</a:t>
            </a:r>
            <a:endParaRPr lang="en-US" sz="2000" dirty="0"/>
          </a:p>
        </p:txBody>
      </p:sp>
      <p:sp>
        <p:nvSpPr>
          <p:cNvPr id="9" name="Text 4"/>
          <p:cNvSpPr/>
          <p:nvPr/>
        </p:nvSpPr>
        <p:spPr>
          <a:xfrm>
            <a:off x="2071926" y="4644390"/>
            <a:ext cx="6346865" cy="994410"/>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Entanglement forms the basis for secure communication channels, where eavesdropping can be detected by disrupting the entanglement.</a:t>
            </a:r>
            <a:endParaRPr lang="en-US" sz="1600" dirty="0"/>
          </a:p>
        </p:txBody>
      </p:sp>
      <p:pic>
        <p:nvPicPr>
          <p:cNvPr id="10" name="Image 3" descr="preencoded.png"/>
          <p:cNvPicPr>
            <a:picLocks noChangeAspect="1"/>
          </p:cNvPicPr>
          <p:nvPr/>
        </p:nvPicPr>
        <p:blipFill>
          <a:blip r:embed="rId6"/>
          <a:stretch>
            <a:fillRect/>
          </a:stretch>
        </p:blipFill>
        <p:spPr>
          <a:xfrm>
            <a:off x="725210" y="5845969"/>
            <a:ext cx="1035963" cy="1657588"/>
          </a:xfrm>
          <a:prstGeom prst="rect">
            <a:avLst/>
          </a:prstGeom>
        </p:spPr>
      </p:pic>
      <p:sp>
        <p:nvSpPr>
          <p:cNvPr id="11" name="Text 5"/>
          <p:cNvSpPr/>
          <p:nvPr/>
        </p:nvSpPr>
        <p:spPr>
          <a:xfrm>
            <a:off x="2071926" y="6053138"/>
            <a:ext cx="4013954" cy="323612"/>
          </a:xfrm>
          <a:prstGeom prst="rect">
            <a:avLst/>
          </a:prstGeom>
          <a:noFill/>
          <a:ln/>
        </p:spPr>
        <p:txBody>
          <a:bodyPr wrap="non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Potential for Quantum Computing</a:t>
            </a:r>
            <a:endParaRPr lang="en-US" sz="2000" dirty="0"/>
          </a:p>
        </p:txBody>
      </p:sp>
      <p:sp>
        <p:nvSpPr>
          <p:cNvPr id="12" name="Text 6"/>
          <p:cNvSpPr/>
          <p:nvPr/>
        </p:nvSpPr>
        <p:spPr>
          <a:xfrm>
            <a:off x="2071926" y="6501051"/>
            <a:ext cx="6346865" cy="662940"/>
          </a:xfrm>
          <a:prstGeom prst="rect">
            <a:avLst/>
          </a:prstGeom>
          <a:noFill/>
          <a:ln/>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Entanglement is crucial for developing powerful algorithms that leverage the collective power of multiple qubits.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2087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Quantum Algorithms: Shor's and Grover's Algorithms</a:t>
            </a:r>
            <a:endParaRPr lang="en-US" sz="4450" dirty="0"/>
          </a:p>
        </p:txBody>
      </p:sp>
      <p:sp>
        <p:nvSpPr>
          <p:cNvPr id="4" name="Shape 1"/>
          <p:cNvSpPr/>
          <p:nvPr/>
        </p:nvSpPr>
        <p:spPr>
          <a:xfrm>
            <a:off x="793790" y="3078599"/>
            <a:ext cx="3664863" cy="3830122"/>
          </a:xfrm>
          <a:prstGeom prst="roundRect">
            <a:avLst>
              <a:gd name="adj" fmla="val 928"/>
            </a:avLst>
          </a:prstGeom>
          <a:solidFill>
            <a:srgbClr val="433550"/>
          </a:solidFill>
          <a:ln/>
        </p:spPr>
      </p:sp>
      <p:sp>
        <p:nvSpPr>
          <p:cNvPr id="5" name="Text 2"/>
          <p:cNvSpPr/>
          <p:nvPr/>
        </p:nvSpPr>
        <p:spPr>
          <a:xfrm>
            <a:off x="1020604" y="3305413"/>
            <a:ext cx="3211235" cy="1062990"/>
          </a:xfrm>
          <a:prstGeom prst="rect">
            <a:avLst/>
          </a:prstGeom>
          <a:noFill/>
          <a:ln/>
        </p:spPr>
        <p:txBody>
          <a:bodyPr wrap="squar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Shor's Algorithm: Revolutionizing Cryptography</a:t>
            </a:r>
            <a:endParaRPr lang="en-US" sz="2200" dirty="0"/>
          </a:p>
        </p:txBody>
      </p:sp>
      <p:sp>
        <p:nvSpPr>
          <p:cNvPr id="6" name="Text 3"/>
          <p:cNvSpPr/>
          <p:nvPr/>
        </p:nvSpPr>
        <p:spPr>
          <a:xfrm>
            <a:off x="1020604" y="4504492"/>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Shor's algorithm efficiently factors large numbers, posing a threat to current cryptographic methods and motivating the development of quantum-resistant algorithms.</a:t>
            </a:r>
            <a:endParaRPr lang="en-US" sz="1750" dirty="0"/>
          </a:p>
        </p:txBody>
      </p:sp>
      <p:sp>
        <p:nvSpPr>
          <p:cNvPr id="7" name="Shape 4"/>
          <p:cNvSpPr/>
          <p:nvPr/>
        </p:nvSpPr>
        <p:spPr>
          <a:xfrm>
            <a:off x="4685467" y="3078599"/>
            <a:ext cx="3664863" cy="3830122"/>
          </a:xfrm>
          <a:prstGeom prst="roundRect">
            <a:avLst>
              <a:gd name="adj" fmla="val 928"/>
            </a:avLst>
          </a:prstGeom>
          <a:solidFill>
            <a:srgbClr val="433550"/>
          </a:solidFill>
          <a:ln/>
        </p:spPr>
      </p:sp>
      <p:sp>
        <p:nvSpPr>
          <p:cNvPr id="8" name="Text 5"/>
          <p:cNvSpPr/>
          <p:nvPr/>
        </p:nvSpPr>
        <p:spPr>
          <a:xfrm>
            <a:off x="4912281" y="3305413"/>
            <a:ext cx="3211235" cy="708660"/>
          </a:xfrm>
          <a:prstGeom prst="rect">
            <a:avLst/>
          </a:prstGeom>
          <a:noFill/>
          <a:ln/>
        </p:spPr>
        <p:txBody>
          <a:bodyPr wrap="squar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Grover's Algorithm: Speeding Up Search</a:t>
            </a:r>
            <a:endParaRPr lang="en-US" sz="2200" dirty="0"/>
          </a:p>
        </p:txBody>
      </p:sp>
      <p:sp>
        <p:nvSpPr>
          <p:cNvPr id="9" name="Text 6"/>
          <p:cNvSpPr/>
          <p:nvPr/>
        </p:nvSpPr>
        <p:spPr>
          <a:xfrm>
            <a:off x="4912281" y="4150162"/>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Grover's algorithm significantly accelerates unsorted database searches, offering advantages in fields like drug discovery and artificial intelligence.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31576"/>
          </a:xfrm>
          <a:prstGeom prst="rect">
            <a:avLst/>
          </a:prstGeom>
        </p:spPr>
      </p:pic>
      <p:sp>
        <p:nvSpPr>
          <p:cNvPr id="3" name="Text 0"/>
          <p:cNvSpPr/>
          <p:nvPr/>
        </p:nvSpPr>
        <p:spPr>
          <a:xfrm>
            <a:off x="596741" y="2736056"/>
            <a:ext cx="9590603" cy="532924"/>
          </a:xfrm>
          <a:prstGeom prst="rect">
            <a:avLst/>
          </a:prstGeom>
          <a:noFill/>
          <a:ln/>
        </p:spPr>
        <p:txBody>
          <a:bodyPr wrap="none" lIns="0" tIns="0" rIns="0" bIns="0" rtlCol="0" anchor="t"/>
          <a:lstStyle/>
          <a:p>
            <a:pPr marL="0" indent="0">
              <a:lnSpc>
                <a:spcPts val="4150"/>
              </a:lnSpc>
              <a:buNone/>
            </a:pPr>
            <a:r>
              <a:rPr lang="en-US" sz="3350" b="1" dirty="0">
                <a:solidFill>
                  <a:srgbClr val="F94CAF"/>
                </a:solidFill>
                <a:latin typeface="Inconsolata Bold" pitchFamily="34" charset="0"/>
                <a:ea typeface="Inconsolata Bold" pitchFamily="34" charset="-122"/>
                <a:cs typeface="Inconsolata Bold" pitchFamily="34" charset="-120"/>
              </a:rPr>
              <a:t>Quantum Cryptography and Secure Communication</a:t>
            </a:r>
            <a:endParaRPr lang="en-US" sz="3350" dirty="0"/>
          </a:p>
        </p:txBody>
      </p:sp>
      <p:sp>
        <p:nvSpPr>
          <p:cNvPr id="4" name="Text 1"/>
          <p:cNvSpPr/>
          <p:nvPr/>
        </p:nvSpPr>
        <p:spPr>
          <a:xfrm>
            <a:off x="596741" y="3524726"/>
            <a:ext cx="13436918" cy="545544"/>
          </a:xfrm>
          <a:prstGeom prst="rect">
            <a:avLst/>
          </a:prstGeom>
          <a:noFill/>
          <a:ln/>
        </p:spPr>
        <p:txBody>
          <a:bodyPr wrap="square" lIns="0" tIns="0" rIns="0" bIns="0" rtlCol="0" anchor="t"/>
          <a:lstStyle/>
          <a:p>
            <a:pPr marL="0" indent="0">
              <a:lnSpc>
                <a:spcPts val="2100"/>
              </a:lnSpc>
              <a:buNone/>
            </a:pPr>
            <a:r>
              <a:rPr lang="en-US" sz="1300" dirty="0">
                <a:solidFill>
                  <a:srgbClr val="DAD1E6"/>
                </a:solidFill>
                <a:latin typeface="Fira Sans" pitchFamily="34" charset="0"/>
                <a:ea typeface="Fira Sans" pitchFamily="34" charset="-122"/>
                <a:cs typeface="Fira Sans" pitchFamily="34" charset="-120"/>
              </a:rPr>
              <a:t>Quantum cryptography is a field of study that leverages the principles of quantum mechanics to create unbreakable cryptographic systems. It offers a fundamentally new approach to secure communication, promising to protect sensitive information from eavesdropping and hacking.</a:t>
            </a:r>
            <a:endParaRPr lang="en-US" sz="1300" dirty="0"/>
          </a:p>
        </p:txBody>
      </p:sp>
      <p:sp>
        <p:nvSpPr>
          <p:cNvPr id="5" name="Shape 2"/>
          <p:cNvSpPr/>
          <p:nvPr/>
        </p:nvSpPr>
        <p:spPr>
          <a:xfrm>
            <a:off x="596741" y="5943600"/>
            <a:ext cx="13436918" cy="22860"/>
          </a:xfrm>
          <a:prstGeom prst="roundRect">
            <a:avLst>
              <a:gd name="adj" fmla="val 111895"/>
            </a:avLst>
          </a:prstGeom>
          <a:solidFill>
            <a:srgbClr val="5C4E69"/>
          </a:solidFill>
          <a:ln/>
        </p:spPr>
      </p:sp>
      <p:sp>
        <p:nvSpPr>
          <p:cNvPr id="6" name="Shape 3"/>
          <p:cNvSpPr/>
          <p:nvPr/>
        </p:nvSpPr>
        <p:spPr>
          <a:xfrm>
            <a:off x="3901916" y="5346859"/>
            <a:ext cx="22860" cy="596741"/>
          </a:xfrm>
          <a:prstGeom prst="roundRect">
            <a:avLst>
              <a:gd name="adj" fmla="val 111895"/>
            </a:avLst>
          </a:prstGeom>
          <a:solidFill>
            <a:srgbClr val="5C4E69"/>
          </a:solidFill>
          <a:ln/>
        </p:spPr>
      </p:sp>
      <p:sp>
        <p:nvSpPr>
          <p:cNvPr id="7" name="Shape 4"/>
          <p:cNvSpPr/>
          <p:nvPr/>
        </p:nvSpPr>
        <p:spPr>
          <a:xfrm>
            <a:off x="3721537" y="5751790"/>
            <a:ext cx="383619" cy="383619"/>
          </a:xfrm>
          <a:prstGeom prst="roundRect">
            <a:avLst>
              <a:gd name="adj" fmla="val 6668"/>
            </a:avLst>
          </a:prstGeom>
          <a:solidFill>
            <a:srgbClr val="433550"/>
          </a:solidFill>
          <a:ln/>
        </p:spPr>
      </p:sp>
      <p:sp>
        <p:nvSpPr>
          <p:cNvPr id="8" name="Text 5"/>
          <p:cNvSpPr/>
          <p:nvPr/>
        </p:nvSpPr>
        <p:spPr>
          <a:xfrm>
            <a:off x="3849410" y="5815727"/>
            <a:ext cx="127873" cy="255746"/>
          </a:xfrm>
          <a:prstGeom prst="rect">
            <a:avLst/>
          </a:prstGeom>
          <a:noFill/>
          <a:ln/>
        </p:spPr>
        <p:txBody>
          <a:bodyPr wrap="none" lIns="0" tIns="0" rIns="0" bIns="0" rtlCol="0" anchor="t"/>
          <a:lstStyle/>
          <a:p>
            <a:pPr marL="0" indent="0" algn="ctr">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1</a:t>
            </a:r>
            <a:endParaRPr lang="en-US" sz="2000" dirty="0"/>
          </a:p>
        </p:txBody>
      </p:sp>
      <p:sp>
        <p:nvSpPr>
          <p:cNvPr id="9" name="Text 6"/>
          <p:cNvSpPr/>
          <p:nvPr/>
        </p:nvSpPr>
        <p:spPr>
          <a:xfrm>
            <a:off x="2314932" y="4262080"/>
            <a:ext cx="3196828" cy="266343"/>
          </a:xfrm>
          <a:prstGeom prst="rect">
            <a:avLst/>
          </a:prstGeom>
          <a:noFill/>
          <a:ln/>
        </p:spPr>
        <p:txBody>
          <a:bodyPr wrap="none" lIns="0" tIns="0" rIns="0" bIns="0" rtlCol="0" anchor="t"/>
          <a:lstStyle/>
          <a:p>
            <a:pPr marL="0" indent="0" algn="ctr">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Quantum Key Distribution (QKD)</a:t>
            </a:r>
            <a:endParaRPr lang="en-US" sz="1650" dirty="0"/>
          </a:p>
        </p:txBody>
      </p:sp>
      <p:sp>
        <p:nvSpPr>
          <p:cNvPr id="10" name="Text 7"/>
          <p:cNvSpPr/>
          <p:nvPr/>
        </p:nvSpPr>
        <p:spPr>
          <a:xfrm>
            <a:off x="767239" y="4630698"/>
            <a:ext cx="6292215" cy="545544"/>
          </a:xfrm>
          <a:prstGeom prst="rect">
            <a:avLst/>
          </a:prstGeom>
          <a:noFill/>
          <a:ln/>
        </p:spPr>
        <p:txBody>
          <a:bodyPr wrap="square" lIns="0" tIns="0" rIns="0" bIns="0" rtlCol="0" anchor="t"/>
          <a:lstStyle/>
          <a:p>
            <a:pPr marL="0" indent="0" algn="ctr">
              <a:lnSpc>
                <a:spcPts val="2100"/>
              </a:lnSpc>
              <a:buNone/>
            </a:pPr>
            <a:r>
              <a:rPr lang="en-US" sz="1300" dirty="0">
                <a:solidFill>
                  <a:srgbClr val="DAD1E6"/>
                </a:solidFill>
                <a:latin typeface="Fira Sans" pitchFamily="34" charset="0"/>
                <a:ea typeface="Fira Sans" pitchFamily="34" charset="-122"/>
                <a:cs typeface="Fira Sans" pitchFamily="34" charset="-120"/>
              </a:rPr>
              <a:t>QKD protocols leverage entanglement to generate secure cryptographic keys, ensuring secure communication by detecting any eavesdropping attempts.</a:t>
            </a:r>
            <a:endParaRPr lang="en-US" sz="1300" dirty="0"/>
          </a:p>
        </p:txBody>
      </p:sp>
      <p:sp>
        <p:nvSpPr>
          <p:cNvPr id="11" name="Shape 8"/>
          <p:cNvSpPr/>
          <p:nvPr/>
        </p:nvSpPr>
        <p:spPr>
          <a:xfrm>
            <a:off x="7303770" y="5943600"/>
            <a:ext cx="22860" cy="596741"/>
          </a:xfrm>
          <a:prstGeom prst="roundRect">
            <a:avLst>
              <a:gd name="adj" fmla="val 111895"/>
            </a:avLst>
          </a:prstGeom>
          <a:solidFill>
            <a:srgbClr val="5C4E69"/>
          </a:solidFill>
          <a:ln/>
        </p:spPr>
      </p:sp>
      <p:sp>
        <p:nvSpPr>
          <p:cNvPr id="12" name="Shape 9"/>
          <p:cNvSpPr/>
          <p:nvPr/>
        </p:nvSpPr>
        <p:spPr>
          <a:xfrm>
            <a:off x="7123390" y="5751790"/>
            <a:ext cx="383619" cy="383619"/>
          </a:xfrm>
          <a:prstGeom prst="roundRect">
            <a:avLst>
              <a:gd name="adj" fmla="val 6668"/>
            </a:avLst>
          </a:prstGeom>
          <a:solidFill>
            <a:srgbClr val="433550"/>
          </a:solidFill>
          <a:ln/>
        </p:spPr>
      </p:sp>
      <p:sp>
        <p:nvSpPr>
          <p:cNvPr id="13" name="Text 10"/>
          <p:cNvSpPr/>
          <p:nvPr/>
        </p:nvSpPr>
        <p:spPr>
          <a:xfrm>
            <a:off x="7251263" y="5815727"/>
            <a:ext cx="127873" cy="255746"/>
          </a:xfrm>
          <a:prstGeom prst="rect">
            <a:avLst/>
          </a:prstGeom>
          <a:noFill/>
          <a:ln/>
        </p:spPr>
        <p:txBody>
          <a:bodyPr wrap="none" lIns="0" tIns="0" rIns="0" bIns="0" rtlCol="0" anchor="t"/>
          <a:lstStyle/>
          <a:p>
            <a:pPr marL="0" indent="0" algn="ctr">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2</a:t>
            </a:r>
            <a:endParaRPr lang="en-US" sz="2000" dirty="0"/>
          </a:p>
        </p:txBody>
      </p:sp>
      <p:sp>
        <p:nvSpPr>
          <p:cNvPr id="14" name="Text 11"/>
          <p:cNvSpPr/>
          <p:nvPr/>
        </p:nvSpPr>
        <p:spPr>
          <a:xfrm>
            <a:off x="6143030" y="6710958"/>
            <a:ext cx="2344341" cy="266343"/>
          </a:xfrm>
          <a:prstGeom prst="rect">
            <a:avLst/>
          </a:prstGeom>
          <a:noFill/>
          <a:ln/>
        </p:spPr>
        <p:txBody>
          <a:bodyPr wrap="none" lIns="0" tIns="0" rIns="0" bIns="0" rtlCol="0" anchor="t"/>
          <a:lstStyle/>
          <a:p>
            <a:pPr marL="0" indent="0" algn="ctr">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Unbreakable Encryption</a:t>
            </a:r>
            <a:endParaRPr lang="en-US" sz="1650" dirty="0"/>
          </a:p>
        </p:txBody>
      </p:sp>
      <p:sp>
        <p:nvSpPr>
          <p:cNvPr id="15" name="Text 12"/>
          <p:cNvSpPr/>
          <p:nvPr/>
        </p:nvSpPr>
        <p:spPr>
          <a:xfrm>
            <a:off x="4169093" y="7079575"/>
            <a:ext cx="6292215" cy="545544"/>
          </a:xfrm>
          <a:prstGeom prst="rect">
            <a:avLst/>
          </a:prstGeom>
          <a:noFill/>
          <a:ln/>
        </p:spPr>
        <p:txBody>
          <a:bodyPr wrap="square" lIns="0" tIns="0" rIns="0" bIns="0" rtlCol="0" anchor="t"/>
          <a:lstStyle/>
          <a:p>
            <a:pPr marL="0" indent="0" algn="ctr">
              <a:lnSpc>
                <a:spcPts val="2100"/>
              </a:lnSpc>
              <a:buNone/>
            </a:pPr>
            <a:r>
              <a:rPr lang="en-US" sz="1300" dirty="0">
                <a:solidFill>
                  <a:srgbClr val="DAD1E6"/>
                </a:solidFill>
                <a:latin typeface="Fira Sans" pitchFamily="34" charset="0"/>
                <a:ea typeface="Fira Sans" pitchFamily="34" charset="-122"/>
                <a:cs typeface="Fira Sans" pitchFamily="34" charset="-120"/>
              </a:rPr>
              <a:t>Quantum cryptography offers a promising solution to the growing threat of classical cryptography being broken by increasingly powerful computers.</a:t>
            </a:r>
            <a:endParaRPr lang="en-US" sz="1300" dirty="0"/>
          </a:p>
        </p:txBody>
      </p:sp>
      <p:sp>
        <p:nvSpPr>
          <p:cNvPr id="16" name="Shape 13"/>
          <p:cNvSpPr/>
          <p:nvPr/>
        </p:nvSpPr>
        <p:spPr>
          <a:xfrm>
            <a:off x="10705624" y="5346859"/>
            <a:ext cx="22860" cy="596741"/>
          </a:xfrm>
          <a:prstGeom prst="roundRect">
            <a:avLst>
              <a:gd name="adj" fmla="val 111895"/>
            </a:avLst>
          </a:prstGeom>
          <a:solidFill>
            <a:srgbClr val="5C4E69"/>
          </a:solidFill>
          <a:ln/>
        </p:spPr>
      </p:sp>
      <p:sp>
        <p:nvSpPr>
          <p:cNvPr id="17" name="Shape 14"/>
          <p:cNvSpPr/>
          <p:nvPr/>
        </p:nvSpPr>
        <p:spPr>
          <a:xfrm>
            <a:off x="10525244" y="5751790"/>
            <a:ext cx="383619" cy="383619"/>
          </a:xfrm>
          <a:prstGeom prst="roundRect">
            <a:avLst>
              <a:gd name="adj" fmla="val 6668"/>
            </a:avLst>
          </a:prstGeom>
          <a:solidFill>
            <a:srgbClr val="433550"/>
          </a:solidFill>
          <a:ln/>
        </p:spPr>
      </p:sp>
      <p:sp>
        <p:nvSpPr>
          <p:cNvPr id="18" name="Text 15"/>
          <p:cNvSpPr/>
          <p:nvPr/>
        </p:nvSpPr>
        <p:spPr>
          <a:xfrm>
            <a:off x="10653117" y="5815727"/>
            <a:ext cx="127873" cy="255746"/>
          </a:xfrm>
          <a:prstGeom prst="rect">
            <a:avLst/>
          </a:prstGeom>
          <a:noFill/>
          <a:ln/>
        </p:spPr>
        <p:txBody>
          <a:bodyPr wrap="none" lIns="0" tIns="0" rIns="0" bIns="0" rtlCol="0" anchor="t"/>
          <a:lstStyle/>
          <a:p>
            <a:pPr marL="0" indent="0" algn="ctr">
              <a:lnSpc>
                <a:spcPts val="2000"/>
              </a:lnSpc>
              <a:buNone/>
            </a:pPr>
            <a:r>
              <a:rPr lang="en-US" sz="2000" b="1" dirty="0">
                <a:solidFill>
                  <a:srgbClr val="DAD1E6"/>
                </a:solidFill>
                <a:latin typeface="Inconsolata Bold" pitchFamily="34" charset="0"/>
                <a:ea typeface="Inconsolata Bold" pitchFamily="34" charset="-122"/>
                <a:cs typeface="Inconsolata Bold" pitchFamily="34" charset="-120"/>
              </a:rPr>
              <a:t>3</a:t>
            </a:r>
            <a:endParaRPr lang="en-US" sz="2000" dirty="0"/>
          </a:p>
        </p:txBody>
      </p:sp>
      <p:sp>
        <p:nvSpPr>
          <p:cNvPr id="19" name="Text 16"/>
          <p:cNvSpPr/>
          <p:nvPr/>
        </p:nvSpPr>
        <p:spPr>
          <a:xfrm>
            <a:off x="9118640" y="4262080"/>
            <a:ext cx="3196828" cy="266343"/>
          </a:xfrm>
          <a:prstGeom prst="rect">
            <a:avLst/>
          </a:prstGeom>
          <a:noFill/>
          <a:ln/>
        </p:spPr>
        <p:txBody>
          <a:bodyPr wrap="none" lIns="0" tIns="0" rIns="0" bIns="0" rtlCol="0" anchor="t"/>
          <a:lstStyle/>
          <a:p>
            <a:pPr marL="0" indent="0" algn="ctr">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Future of Secure Communication</a:t>
            </a:r>
            <a:endParaRPr lang="en-US" sz="1650" dirty="0"/>
          </a:p>
        </p:txBody>
      </p:sp>
      <p:sp>
        <p:nvSpPr>
          <p:cNvPr id="20" name="Text 17"/>
          <p:cNvSpPr/>
          <p:nvPr/>
        </p:nvSpPr>
        <p:spPr>
          <a:xfrm>
            <a:off x="7570946" y="4630698"/>
            <a:ext cx="6292215" cy="545544"/>
          </a:xfrm>
          <a:prstGeom prst="rect">
            <a:avLst/>
          </a:prstGeom>
          <a:noFill/>
          <a:ln/>
        </p:spPr>
        <p:txBody>
          <a:bodyPr wrap="square" lIns="0" tIns="0" rIns="0" bIns="0" rtlCol="0" anchor="t"/>
          <a:lstStyle/>
          <a:p>
            <a:pPr marL="0" indent="0" algn="ctr">
              <a:lnSpc>
                <a:spcPts val="2100"/>
              </a:lnSpc>
              <a:buNone/>
            </a:pPr>
            <a:r>
              <a:rPr lang="en-US" sz="1300" dirty="0">
                <a:solidFill>
                  <a:srgbClr val="DAD1E6"/>
                </a:solidFill>
                <a:latin typeface="Fira Sans" pitchFamily="34" charset="0"/>
                <a:ea typeface="Fira Sans" pitchFamily="34" charset="-122"/>
                <a:cs typeface="Fira Sans" pitchFamily="34" charset="-120"/>
              </a:rPr>
              <a:t>QKD and quantum cryptography are expected to play a crucial role in securing sensitive data and communication channels in the future.</a:t>
            </a:r>
            <a:endParaRPr lang="en-US" sz="1300" dirty="0"/>
          </a:p>
        </p:txBody>
      </p:sp>
      <p:sp>
        <p:nvSpPr>
          <p:cNvPr id="21" name="Right Triangle 20">
            <a:extLst>
              <a:ext uri="{FF2B5EF4-FFF2-40B4-BE49-F238E27FC236}">
                <a16:creationId xmlns:a16="http://schemas.microsoft.com/office/drawing/2014/main" id="{7AFCFA5F-3451-647F-A4BE-BE3D1014B11F}"/>
              </a:ext>
            </a:extLst>
          </p:cNvPr>
          <p:cNvSpPr/>
          <p:nvPr/>
        </p:nvSpPr>
        <p:spPr>
          <a:xfrm flipH="1">
            <a:off x="12498687" y="6387065"/>
            <a:ext cx="2008294" cy="1740438"/>
          </a:xfrm>
          <a:prstGeom prst="r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230" y="1075015"/>
            <a:ext cx="7641074" cy="658773"/>
          </a:xfrm>
          <a:prstGeom prst="rect">
            <a:avLst/>
          </a:prstGeom>
          <a:noFill/>
          <a:ln/>
        </p:spPr>
        <p:txBody>
          <a:bodyPr wrap="none" lIns="0" tIns="0" rIns="0" bIns="0" rtlCol="0" anchor="t"/>
          <a:lstStyle/>
          <a:p>
            <a:pPr marL="0" indent="0">
              <a:lnSpc>
                <a:spcPts val="5150"/>
              </a:lnSpc>
              <a:buNone/>
            </a:pPr>
            <a:r>
              <a:rPr lang="en-US" sz="4150" b="1" dirty="0">
                <a:solidFill>
                  <a:srgbClr val="F94CAF"/>
                </a:solidFill>
                <a:latin typeface="Inconsolata Bold" pitchFamily="34" charset="0"/>
                <a:ea typeface="Inconsolata Bold" pitchFamily="34" charset="-122"/>
                <a:cs typeface="Inconsolata Bold" pitchFamily="34" charset="-120"/>
              </a:rPr>
              <a:t>Quantum Sensing and Metrology</a:t>
            </a:r>
            <a:endParaRPr lang="en-US" sz="4150" dirty="0"/>
          </a:p>
        </p:txBody>
      </p:sp>
      <p:sp>
        <p:nvSpPr>
          <p:cNvPr id="4" name="Text 1"/>
          <p:cNvSpPr/>
          <p:nvPr/>
        </p:nvSpPr>
        <p:spPr>
          <a:xfrm>
            <a:off x="6224230" y="2050018"/>
            <a:ext cx="7668339" cy="1349216"/>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Quantum sensing and metrology utilize the principles of quantum mechanics to measure physical quantities with unprecedented precision and sensitivity. This field has the potential to revolutionize various scientific disciplines and technological applications.</a:t>
            </a:r>
            <a:endParaRPr lang="en-US" sz="1650" dirty="0"/>
          </a:p>
        </p:txBody>
      </p:sp>
      <p:sp>
        <p:nvSpPr>
          <p:cNvPr id="5" name="Shape 2"/>
          <p:cNvSpPr/>
          <p:nvPr/>
        </p:nvSpPr>
        <p:spPr>
          <a:xfrm>
            <a:off x="6224230" y="3636407"/>
            <a:ext cx="7668339" cy="3518059"/>
          </a:xfrm>
          <a:prstGeom prst="roundRect">
            <a:avLst>
              <a:gd name="adj" fmla="val 899"/>
            </a:avLst>
          </a:prstGeom>
          <a:noFill/>
          <a:ln w="7620">
            <a:solidFill>
              <a:srgbClr val="FFFFFF">
                <a:alpha val="24000"/>
              </a:srgbClr>
            </a:solidFill>
            <a:prstDash val="solid"/>
          </a:ln>
        </p:spPr>
      </p:sp>
      <p:sp>
        <p:nvSpPr>
          <p:cNvPr id="6" name="Shape 3"/>
          <p:cNvSpPr/>
          <p:nvPr/>
        </p:nvSpPr>
        <p:spPr>
          <a:xfrm>
            <a:off x="6231850" y="3644027"/>
            <a:ext cx="7652266" cy="605433"/>
          </a:xfrm>
          <a:prstGeom prst="rect">
            <a:avLst/>
          </a:prstGeom>
          <a:solidFill>
            <a:srgbClr val="FFFFFF">
              <a:alpha val="4000"/>
            </a:srgbClr>
          </a:solidFill>
          <a:ln/>
        </p:spPr>
      </p:sp>
      <p:sp>
        <p:nvSpPr>
          <p:cNvPr id="7" name="Text 4"/>
          <p:cNvSpPr/>
          <p:nvPr/>
        </p:nvSpPr>
        <p:spPr>
          <a:xfrm>
            <a:off x="6443543" y="3778091"/>
            <a:ext cx="2125147" cy="337304"/>
          </a:xfrm>
          <a:prstGeom prst="rect">
            <a:avLst/>
          </a:prstGeom>
          <a:noFill/>
          <a:ln/>
        </p:spPr>
        <p:txBody>
          <a:bodyPr wrap="non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Quantum Sensors</a:t>
            </a:r>
            <a:endParaRPr lang="en-US" sz="1650" dirty="0"/>
          </a:p>
        </p:txBody>
      </p:sp>
      <p:sp>
        <p:nvSpPr>
          <p:cNvPr id="8" name="Text 5"/>
          <p:cNvSpPr/>
          <p:nvPr/>
        </p:nvSpPr>
        <p:spPr>
          <a:xfrm>
            <a:off x="8997791" y="3778091"/>
            <a:ext cx="2121337" cy="337304"/>
          </a:xfrm>
          <a:prstGeom prst="rect">
            <a:avLst/>
          </a:prstGeom>
          <a:noFill/>
          <a:ln/>
        </p:spPr>
        <p:txBody>
          <a:bodyPr wrap="non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Enhanced Sensitivity</a:t>
            </a:r>
            <a:endParaRPr lang="en-US" sz="1650" dirty="0"/>
          </a:p>
        </p:txBody>
      </p:sp>
      <p:sp>
        <p:nvSpPr>
          <p:cNvPr id="9" name="Text 6"/>
          <p:cNvSpPr/>
          <p:nvPr/>
        </p:nvSpPr>
        <p:spPr>
          <a:xfrm>
            <a:off x="11548229" y="3778091"/>
            <a:ext cx="2125147" cy="337304"/>
          </a:xfrm>
          <a:prstGeom prst="rect">
            <a:avLst/>
          </a:prstGeom>
          <a:noFill/>
          <a:ln/>
        </p:spPr>
        <p:txBody>
          <a:bodyPr wrap="non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Applications</a:t>
            </a:r>
            <a:endParaRPr lang="en-US" sz="1650" dirty="0"/>
          </a:p>
        </p:txBody>
      </p:sp>
      <p:sp>
        <p:nvSpPr>
          <p:cNvPr id="10" name="Shape 7"/>
          <p:cNvSpPr/>
          <p:nvPr/>
        </p:nvSpPr>
        <p:spPr>
          <a:xfrm>
            <a:off x="6231850" y="4249460"/>
            <a:ext cx="7652266" cy="1280041"/>
          </a:xfrm>
          <a:prstGeom prst="rect">
            <a:avLst/>
          </a:prstGeom>
          <a:solidFill>
            <a:srgbClr val="000000">
              <a:alpha val="4000"/>
            </a:srgbClr>
          </a:solidFill>
          <a:ln/>
        </p:spPr>
      </p:sp>
      <p:sp>
        <p:nvSpPr>
          <p:cNvPr id="11" name="Text 8"/>
          <p:cNvSpPr/>
          <p:nvPr/>
        </p:nvSpPr>
        <p:spPr>
          <a:xfrm>
            <a:off x="6443543" y="4383524"/>
            <a:ext cx="2125147" cy="337304"/>
          </a:xfrm>
          <a:prstGeom prst="rect">
            <a:avLst/>
          </a:prstGeom>
          <a:noFill/>
          <a:ln/>
        </p:spPr>
        <p:txBody>
          <a:bodyPr wrap="non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Atomic Clocks</a:t>
            </a:r>
            <a:endParaRPr lang="en-US" sz="1650" dirty="0"/>
          </a:p>
        </p:txBody>
      </p:sp>
      <p:sp>
        <p:nvSpPr>
          <p:cNvPr id="12" name="Text 9"/>
          <p:cNvSpPr/>
          <p:nvPr/>
        </p:nvSpPr>
        <p:spPr>
          <a:xfrm>
            <a:off x="8997791" y="4383524"/>
            <a:ext cx="2121337" cy="674608"/>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Ultra-precise timekeeping</a:t>
            </a:r>
            <a:endParaRPr lang="en-US" sz="1650" dirty="0"/>
          </a:p>
        </p:txBody>
      </p:sp>
      <p:sp>
        <p:nvSpPr>
          <p:cNvPr id="13" name="Text 10"/>
          <p:cNvSpPr/>
          <p:nvPr/>
        </p:nvSpPr>
        <p:spPr>
          <a:xfrm>
            <a:off x="11548229" y="4383524"/>
            <a:ext cx="2125147" cy="1011912"/>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Navigation, communication, scientific research</a:t>
            </a:r>
            <a:endParaRPr lang="en-US" sz="1650" dirty="0"/>
          </a:p>
        </p:txBody>
      </p:sp>
      <p:sp>
        <p:nvSpPr>
          <p:cNvPr id="14" name="Shape 11"/>
          <p:cNvSpPr/>
          <p:nvPr/>
        </p:nvSpPr>
        <p:spPr>
          <a:xfrm>
            <a:off x="6231850" y="5529501"/>
            <a:ext cx="7652266" cy="1617345"/>
          </a:xfrm>
          <a:prstGeom prst="rect">
            <a:avLst/>
          </a:prstGeom>
          <a:solidFill>
            <a:srgbClr val="FFFFFF">
              <a:alpha val="4000"/>
            </a:srgbClr>
          </a:solidFill>
          <a:ln/>
        </p:spPr>
      </p:sp>
      <p:sp>
        <p:nvSpPr>
          <p:cNvPr id="15" name="Text 12"/>
          <p:cNvSpPr/>
          <p:nvPr/>
        </p:nvSpPr>
        <p:spPr>
          <a:xfrm>
            <a:off x="6443543" y="5663565"/>
            <a:ext cx="2125147" cy="674608"/>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Magnetic Field Sensors</a:t>
            </a:r>
            <a:endParaRPr lang="en-US" sz="1650" dirty="0"/>
          </a:p>
        </p:txBody>
      </p:sp>
      <p:sp>
        <p:nvSpPr>
          <p:cNvPr id="16" name="Text 13"/>
          <p:cNvSpPr/>
          <p:nvPr/>
        </p:nvSpPr>
        <p:spPr>
          <a:xfrm>
            <a:off x="8997791" y="5663565"/>
            <a:ext cx="2121337" cy="674608"/>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Detection of weak magnetic fields</a:t>
            </a:r>
            <a:endParaRPr lang="en-US" sz="1650" dirty="0"/>
          </a:p>
        </p:txBody>
      </p:sp>
      <p:sp>
        <p:nvSpPr>
          <p:cNvPr id="17" name="Text 14"/>
          <p:cNvSpPr/>
          <p:nvPr/>
        </p:nvSpPr>
        <p:spPr>
          <a:xfrm>
            <a:off x="11548229" y="5663565"/>
            <a:ext cx="2125147" cy="1349216"/>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Medical imaging, geological exploration, materials science</a:t>
            </a:r>
            <a:endParaRPr lang="en-US" sz="1650" dirty="0"/>
          </a:p>
        </p:txBody>
      </p:sp>
      <p:sp>
        <p:nvSpPr>
          <p:cNvPr id="19" name="Rectangle 18">
            <a:extLst>
              <a:ext uri="{FF2B5EF4-FFF2-40B4-BE49-F238E27FC236}">
                <a16:creationId xmlns:a16="http://schemas.microsoft.com/office/drawing/2014/main" id="{7DE657B2-E512-7048-2B85-09926E6A59B7}"/>
              </a:ext>
            </a:extLst>
          </p:cNvPr>
          <p:cNvSpPr/>
          <p:nvPr/>
        </p:nvSpPr>
        <p:spPr>
          <a:xfrm>
            <a:off x="12575357" y="7220286"/>
            <a:ext cx="2055043" cy="9410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6553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Quantum Supremacy</a:t>
            </a:r>
            <a:endParaRPr lang="en-US" sz="4450" dirty="0"/>
          </a:p>
        </p:txBody>
      </p:sp>
      <p:sp>
        <p:nvSpPr>
          <p:cNvPr id="3" name="Text 1"/>
          <p:cNvSpPr/>
          <p:nvPr/>
        </p:nvSpPr>
        <p:spPr>
          <a:xfrm>
            <a:off x="1156692" y="3527941"/>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Computational Advantage:</a:t>
            </a:r>
            <a:r>
              <a:rPr lang="en-US" sz="1750" dirty="0">
                <a:solidFill>
                  <a:srgbClr val="DAD1E6"/>
                </a:solidFill>
                <a:latin typeface="Fira Sans" pitchFamily="34" charset="0"/>
                <a:ea typeface="Fira Sans" pitchFamily="34" charset="-122"/>
                <a:cs typeface="Fira Sans" pitchFamily="34" charset="-120"/>
              </a:rPr>
              <a:t> A quantum computer achieves quantum supremacy when it can solve a specific problem faster than any classical computer.</a:t>
            </a:r>
            <a:endParaRPr lang="en-US" sz="1750" dirty="0"/>
          </a:p>
        </p:txBody>
      </p:sp>
      <p:sp>
        <p:nvSpPr>
          <p:cNvPr id="4" name="Text 2"/>
          <p:cNvSpPr/>
          <p:nvPr/>
        </p:nvSpPr>
        <p:spPr>
          <a:xfrm>
            <a:off x="1156692" y="433304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Specialized Tasks:</a:t>
            </a:r>
            <a:r>
              <a:rPr lang="en-US" sz="1750" dirty="0">
                <a:solidFill>
                  <a:srgbClr val="DAD1E6"/>
                </a:solidFill>
                <a:latin typeface="Fira Sans" pitchFamily="34" charset="0"/>
                <a:ea typeface="Fira Sans" pitchFamily="34" charset="-122"/>
                <a:cs typeface="Fira Sans" pitchFamily="34" charset="-120"/>
              </a:rPr>
              <a:t> Quantum supremacy is often demonstrated on highly specialized tasks that exploit the unique properties of quantum mechanics, such as factoring large numbers or simulating quantum systems.</a:t>
            </a:r>
            <a:endParaRPr lang="en-US" sz="1750" dirty="0"/>
          </a:p>
        </p:txBody>
      </p:sp>
      <p:sp>
        <p:nvSpPr>
          <p:cNvPr id="5" name="Text 3"/>
          <p:cNvSpPr/>
          <p:nvPr/>
        </p:nvSpPr>
        <p:spPr>
          <a:xfrm>
            <a:off x="1156692" y="513814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Theoretical Milestone:</a:t>
            </a:r>
            <a:r>
              <a:rPr lang="en-US" sz="1750" dirty="0">
                <a:solidFill>
                  <a:srgbClr val="DAD1E6"/>
                </a:solidFill>
                <a:latin typeface="Fira Sans" pitchFamily="34" charset="0"/>
                <a:ea typeface="Fira Sans" pitchFamily="34" charset="-122"/>
                <a:cs typeface="Fira Sans" pitchFamily="34" charset="-120"/>
              </a:rPr>
              <a:t> It's a significant theoretical milestone that marks the potential for quantum computers to revolutionize certain fields.</a:t>
            </a:r>
            <a:endParaRPr lang="en-US" sz="1750" dirty="0"/>
          </a:p>
        </p:txBody>
      </p:sp>
      <p:sp>
        <p:nvSpPr>
          <p:cNvPr id="6" name="Right Triangle 5">
            <a:extLst>
              <a:ext uri="{FF2B5EF4-FFF2-40B4-BE49-F238E27FC236}">
                <a16:creationId xmlns:a16="http://schemas.microsoft.com/office/drawing/2014/main" id="{5C4A255F-ECE3-F333-C556-690230A5B916}"/>
              </a:ext>
            </a:extLst>
          </p:cNvPr>
          <p:cNvSpPr/>
          <p:nvPr/>
        </p:nvSpPr>
        <p:spPr>
          <a:xfrm flipH="1">
            <a:off x="12498687" y="6387065"/>
            <a:ext cx="2008294" cy="1740438"/>
          </a:xfrm>
          <a:prstGeom prst="r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9714" y="743903"/>
            <a:ext cx="4070033" cy="508635"/>
          </a:xfrm>
          <a:prstGeom prst="rect">
            <a:avLst/>
          </a:prstGeom>
          <a:noFill/>
          <a:ln/>
        </p:spPr>
        <p:txBody>
          <a:bodyPr wrap="none" lIns="0" tIns="0" rIns="0" bIns="0" rtlCol="0" anchor="t"/>
          <a:lstStyle/>
          <a:p>
            <a:pPr marL="0" indent="0">
              <a:lnSpc>
                <a:spcPts val="4000"/>
              </a:lnSpc>
              <a:buNone/>
            </a:pPr>
            <a:r>
              <a:rPr lang="en-US" sz="3200" b="1" dirty="0">
                <a:solidFill>
                  <a:srgbClr val="F94CAF"/>
                </a:solidFill>
                <a:latin typeface="Inconsolata Bold" pitchFamily="34" charset="0"/>
                <a:ea typeface="Inconsolata Bold" pitchFamily="34" charset="-122"/>
                <a:cs typeface="Inconsolata Bold" pitchFamily="34" charset="-120"/>
              </a:rPr>
              <a:t>Quantum Implications</a:t>
            </a:r>
            <a:endParaRPr lang="en-US" sz="3200" dirty="0"/>
          </a:p>
        </p:txBody>
      </p:sp>
      <p:pic>
        <p:nvPicPr>
          <p:cNvPr id="4" name="Image 1" descr="preencoded.png"/>
          <p:cNvPicPr>
            <a:picLocks noChangeAspect="1"/>
          </p:cNvPicPr>
          <p:nvPr/>
        </p:nvPicPr>
        <p:blipFill>
          <a:blip r:embed="rId4"/>
          <a:stretch>
            <a:fillRect/>
          </a:stretch>
        </p:blipFill>
        <p:spPr>
          <a:xfrm>
            <a:off x="569714" y="1496735"/>
            <a:ext cx="406956" cy="406956"/>
          </a:xfrm>
          <a:prstGeom prst="rect">
            <a:avLst/>
          </a:prstGeom>
        </p:spPr>
      </p:pic>
      <p:sp>
        <p:nvSpPr>
          <p:cNvPr id="5" name="Text 1"/>
          <p:cNvSpPr/>
          <p:nvPr/>
        </p:nvSpPr>
        <p:spPr>
          <a:xfrm>
            <a:off x="569714" y="2066449"/>
            <a:ext cx="3880128" cy="610314"/>
          </a:xfrm>
          <a:prstGeom prst="rect">
            <a:avLst/>
          </a:prstGeom>
          <a:noFill/>
          <a:ln/>
        </p:spPr>
        <p:txBody>
          <a:bodyPr wrap="squar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Implications of Quantum Supremacy</a:t>
            </a:r>
            <a:endParaRPr lang="en-US" sz="1900" dirty="0"/>
          </a:p>
        </p:txBody>
      </p:sp>
      <p:sp>
        <p:nvSpPr>
          <p:cNvPr id="6" name="Text 2"/>
          <p:cNvSpPr/>
          <p:nvPr/>
        </p:nvSpPr>
        <p:spPr>
          <a:xfrm>
            <a:off x="830104" y="2774394"/>
            <a:ext cx="3619738" cy="260390"/>
          </a:xfrm>
          <a:prstGeom prst="rect">
            <a:avLst/>
          </a:prstGeom>
          <a:noFill/>
          <a:ln/>
        </p:spPr>
        <p:txBody>
          <a:bodyPr wrap="none" lIns="0" tIns="0" rIns="0" bIns="0" rtlCol="0" anchor="t"/>
          <a:lstStyle/>
          <a:p>
            <a:pPr marL="342900" indent="-342900" algn="l">
              <a:lnSpc>
                <a:spcPts val="2050"/>
              </a:lnSpc>
              <a:buSzPct val="100000"/>
              <a:buFont typeface="+mj-lt"/>
              <a:buAutoNum type="arabicPeriod"/>
            </a:pPr>
            <a:r>
              <a:rPr lang="en-US" sz="1250" b="1" dirty="0">
                <a:solidFill>
                  <a:srgbClr val="DAD1E6"/>
                </a:solidFill>
                <a:latin typeface="Fira Sans" pitchFamily="34" charset="0"/>
                <a:ea typeface="Fira Sans" pitchFamily="34" charset="-122"/>
                <a:cs typeface="Fira Sans" pitchFamily="34" charset="-120"/>
              </a:rPr>
              <a:t>Cryptography:</a:t>
            </a:r>
            <a:endParaRPr lang="en-US" sz="1250" dirty="0"/>
          </a:p>
        </p:txBody>
      </p:sp>
      <p:sp>
        <p:nvSpPr>
          <p:cNvPr id="7" name="Text 3"/>
          <p:cNvSpPr/>
          <p:nvPr/>
        </p:nvSpPr>
        <p:spPr>
          <a:xfrm>
            <a:off x="1090493" y="3091696"/>
            <a:ext cx="3359348" cy="104155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Breaking Classical Encryption:</a:t>
            </a:r>
            <a:r>
              <a:rPr lang="en-US" sz="1250" dirty="0">
                <a:solidFill>
                  <a:srgbClr val="DAD1E6"/>
                </a:solidFill>
                <a:latin typeface="Fira Sans" pitchFamily="34" charset="0"/>
                <a:ea typeface="Fira Sans" pitchFamily="34" charset="-122"/>
                <a:cs typeface="Fira Sans" pitchFamily="34" charset="-120"/>
              </a:rPr>
              <a:t> Quantum computers could potentially break many classical encryption algorithms, compromising data security.</a:t>
            </a:r>
            <a:endParaRPr lang="en-US" sz="1250" dirty="0"/>
          </a:p>
        </p:txBody>
      </p:sp>
      <p:sp>
        <p:nvSpPr>
          <p:cNvPr id="8" name="Text 4"/>
          <p:cNvSpPr/>
          <p:nvPr/>
        </p:nvSpPr>
        <p:spPr>
          <a:xfrm>
            <a:off x="1090493" y="4190167"/>
            <a:ext cx="3359348" cy="104155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Post-Quantum Cryptography:</a:t>
            </a:r>
            <a:r>
              <a:rPr lang="en-US" sz="1250" dirty="0">
                <a:solidFill>
                  <a:srgbClr val="DAD1E6"/>
                </a:solidFill>
                <a:latin typeface="Fira Sans" pitchFamily="34" charset="0"/>
                <a:ea typeface="Fira Sans" pitchFamily="34" charset="-122"/>
                <a:cs typeface="Fira Sans" pitchFamily="34" charset="-120"/>
              </a:rPr>
              <a:t> The development of quantum-resistant cryptographic algorithms is crucial to safeguard digital information.</a:t>
            </a:r>
            <a:endParaRPr lang="en-US" sz="1250" dirty="0"/>
          </a:p>
        </p:txBody>
      </p:sp>
      <p:sp>
        <p:nvSpPr>
          <p:cNvPr id="9" name="Text 5"/>
          <p:cNvSpPr/>
          <p:nvPr/>
        </p:nvSpPr>
        <p:spPr>
          <a:xfrm>
            <a:off x="830104" y="5288637"/>
            <a:ext cx="3619738" cy="260390"/>
          </a:xfrm>
          <a:prstGeom prst="rect">
            <a:avLst/>
          </a:prstGeom>
          <a:noFill/>
          <a:ln/>
        </p:spPr>
        <p:txBody>
          <a:bodyPr wrap="none" lIns="0" tIns="0" rIns="0" bIns="0" rtlCol="0" anchor="t"/>
          <a:lstStyle/>
          <a:p>
            <a:pPr marL="342900" indent="-342900" algn="l">
              <a:lnSpc>
                <a:spcPts val="2050"/>
              </a:lnSpc>
              <a:buSzPct val="100000"/>
              <a:buFont typeface="+mj-lt"/>
              <a:buAutoNum type="arabicPeriod" startAt="2"/>
            </a:pPr>
            <a:r>
              <a:rPr lang="en-US" sz="1250" b="1" dirty="0">
                <a:solidFill>
                  <a:srgbClr val="DAD1E6"/>
                </a:solidFill>
                <a:latin typeface="Fira Sans" pitchFamily="34" charset="0"/>
                <a:ea typeface="Fira Sans" pitchFamily="34" charset="-122"/>
                <a:cs typeface="Fira Sans" pitchFamily="34" charset="-120"/>
              </a:rPr>
              <a:t>Materials Science and Drug Discovery:</a:t>
            </a:r>
            <a:endParaRPr lang="en-US" sz="1250" dirty="0"/>
          </a:p>
        </p:txBody>
      </p:sp>
      <p:sp>
        <p:nvSpPr>
          <p:cNvPr id="10" name="Text 6"/>
          <p:cNvSpPr/>
          <p:nvPr/>
        </p:nvSpPr>
        <p:spPr>
          <a:xfrm>
            <a:off x="1090493" y="5605939"/>
            <a:ext cx="3359348" cy="104155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Simulating Quantum Systems:</a:t>
            </a:r>
            <a:r>
              <a:rPr lang="en-US" sz="1250" dirty="0">
                <a:solidFill>
                  <a:srgbClr val="DAD1E6"/>
                </a:solidFill>
                <a:latin typeface="Fira Sans" pitchFamily="34" charset="0"/>
                <a:ea typeface="Fira Sans" pitchFamily="34" charset="-122"/>
                <a:cs typeface="Fira Sans" pitchFamily="34" charset="-120"/>
              </a:rPr>
              <a:t> Quantum computers can simulate complex quantum systems, aiding in the design of new materials and drugs.</a:t>
            </a:r>
            <a:endParaRPr lang="en-US" sz="1250" dirty="0"/>
          </a:p>
        </p:txBody>
      </p:sp>
      <p:sp>
        <p:nvSpPr>
          <p:cNvPr id="11" name="Text 7"/>
          <p:cNvSpPr/>
          <p:nvPr/>
        </p:nvSpPr>
        <p:spPr>
          <a:xfrm>
            <a:off x="1090493" y="6704409"/>
            <a:ext cx="3359348" cy="78116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Accelerating Research:</a:t>
            </a:r>
            <a:r>
              <a:rPr lang="en-US" sz="1250" dirty="0">
                <a:solidFill>
                  <a:srgbClr val="DAD1E6"/>
                </a:solidFill>
                <a:latin typeface="Fira Sans" pitchFamily="34" charset="0"/>
                <a:ea typeface="Fira Sans" pitchFamily="34" charset="-122"/>
                <a:cs typeface="Fira Sans" pitchFamily="34" charset="-120"/>
              </a:rPr>
              <a:t> This could lead to breakthroughs in fields like medicine and energy.</a:t>
            </a:r>
            <a:endParaRPr lang="en-US" sz="1250" dirty="0"/>
          </a:p>
        </p:txBody>
      </p:sp>
      <p:pic>
        <p:nvPicPr>
          <p:cNvPr id="12" name="Image 2" descr="preencoded.png"/>
          <p:cNvPicPr>
            <a:picLocks noChangeAspect="1"/>
          </p:cNvPicPr>
          <p:nvPr/>
        </p:nvPicPr>
        <p:blipFill>
          <a:blip r:embed="rId5"/>
          <a:stretch>
            <a:fillRect/>
          </a:stretch>
        </p:blipFill>
        <p:spPr>
          <a:xfrm>
            <a:off x="4694039" y="1496735"/>
            <a:ext cx="406956" cy="406956"/>
          </a:xfrm>
          <a:prstGeom prst="rect">
            <a:avLst/>
          </a:prstGeom>
        </p:spPr>
      </p:pic>
      <p:sp>
        <p:nvSpPr>
          <p:cNvPr id="13" name="Text 8"/>
          <p:cNvSpPr/>
          <p:nvPr/>
        </p:nvSpPr>
        <p:spPr>
          <a:xfrm>
            <a:off x="4954429" y="2066449"/>
            <a:ext cx="3619857" cy="260390"/>
          </a:xfrm>
          <a:prstGeom prst="rect">
            <a:avLst/>
          </a:prstGeom>
          <a:noFill/>
          <a:ln/>
        </p:spPr>
        <p:txBody>
          <a:bodyPr wrap="none" lIns="0" tIns="0" rIns="0" bIns="0" rtlCol="0" anchor="t"/>
          <a:lstStyle/>
          <a:p>
            <a:pPr marL="342900" indent="-342900" algn="l">
              <a:lnSpc>
                <a:spcPts val="2050"/>
              </a:lnSpc>
              <a:buSzPct val="100000"/>
              <a:buFont typeface="+mj-lt"/>
              <a:buAutoNum type="arabicPeriod"/>
            </a:pPr>
            <a:r>
              <a:rPr lang="en-US" sz="1250" b="1" dirty="0">
                <a:solidFill>
                  <a:srgbClr val="DAD1E6"/>
                </a:solidFill>
                <a:latin typeface="Fira Sans" pitchFamily="34" charset="0"/>
                <a:ea typeface="Fira Sans" pitchFamily="34" charset="-122"/>
                <a:cs typeface="Fira Sans" pitchFamily="34" charset="-120"/>
              </a:rPr>
              <a:t>Optimization Problems:</a:t>
            </a:r>
            <a:endParaRPr lang="en-US" sz="1250" dirty="0"/>
          </a:p>
        </p:txBody>
      </p:sp>
      <p:sp>
        <p:nvSpPr>
          <p:cNvPr id="14" name="Text 9"/>
          <p:cNvSpPr/>
          <p:nvPr/>
        </p:nvSpPr>
        <p:spPr>
          <a:xfrm>
            <a:off x="5214818" y="2383750"/>
            <a:ext cx="3359468" cy="1301948"/>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Solving Complex Problems:</a:t>
            </a:r>
            <a:r>
              <a:rPr lang="en-US" sz="1250" dirty="0">
                <a:solidFill>
                  <a:srgbClr val="DAD1E6"/>
                </a:solidFill>
                <a:latin typeface="Fira Sans" pitchFamily="34" charset="0"/>
                <a:ea typeface="Fira Sans" pitchFamily="34" charset="-122"/>
                <a:cs typeface="Fira Sans" pitchFamily="34" charset="-120"/>
              </a:rPr>
              <a:t> Quantum computers can potentially solve optimization problems more efficiently than classical computers, with applications in logistics, finance, and machine learning.</a:t>
            </a:r>
            <a:endParaRPr lang="en-US" sz="1250" dirty="0"/>
          </a:p>
        </p:txBody>
      </p:sp>
      <p:sp>
        <p:nvSpPr>
          <p:cNvPr id="15" name="Text 10"/>
          <p:cNvSpPr/>
          <p:nvPr/>
        </p:nvSpPr>
        <p:spPr>
          <a:xfrm>
            <a:off x="4954429" y="3742611"/>
            <a:ext cx="3619857" cy="260390"/>
          </a:xfrm>
          <a:prstGeom prst="rect">
            <a:avLst/>
          </a:prstGeom>
          <a:noFill/>
          <a:ln/>
        </p:spPr>
        <p:txBody>
          <a:bodyPr wrap="none" lIns="0" tIns="0" rIns="0" bIns="0" rtlCol="0" anchor="t"/>
          <a:lstStyle/>
          <a:p>
            <a:pPr marL="342900" indent="-342900" algn="l">
              <a:lnSpc>
                <a:spcPts val="2050"/>
              </a:lnSpc>
              <a:buSzPct val="100000"/>
              <a:buFont typeface="+mj-lt"/>
              <a:buAutoNum type="arabicPeriod" startAt="2"/>
            </a:pPr>
            <a:r>
              <a:rPr lang="en-US" sz="1250" b="1" dirty="0">
                <a:solidFill>
                  <a:srgbClr val="DAD1E6"/>
                </a:solidFill>
                <a:latin typeface="Fira Sans" pitchFamily="34" charset="0"/>
                <a:ea typeface="Fira Sans" pitchFamily="34" charset="-122"/>
                <a:cs typeface="Fira Sans" pitchFamily="34" charset="-120"/>
              </a:rPr>
              <a:t>Artificial Intelligence:</a:t>
            </a:r>
            <a:endParaRPr lang="en-US" sz="1250" dirty="0"/>
          </a:p>
        </p:txBody>
      </p:sp>
      <p:sp>
        <p:nvSpPr>
          <p:cNvPr id="16" name="Text 11"/>
          <p:cNvSpPr/>
          <p:nvPr/>
        </p:nvSpPr>
        <p:spPr>
          <a:xfrm>
            <a:off x="5214818" y="4059912"/>
            <a:ext cx="3359468" cy="78116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Quantum Machine Learning:</a:t>
            </a:r>
            <a:r>
              <a:rPr lang="en-US" sz="1250" dirty="0">
                <a:solidFill>
                  <a:srgbClr val="DAD1E6"/>
                </a:solidFill>
                <a:latin typeface="Fira Sans" pitchFamily="34" charset="0"/>
                <a:ea typeface="Fira Sans" pitchFamily="34" charset="-122"/>
                <a:cs typeface="Fira Sans" pitchFamily="34" charset="-120"/>
              </a:rPr>
              <a:t> Quantum computers could accelerate machine learning algorithms, leading to advancements in AI.</a:t>
            </a:r>
            <a:endParaRPr lang="en-US" sz="1250" dirty="0"/>
          </a:p>
        </p:txBody>
      </p:sp>
      <p:sp>
        <p:nvSpPr>
          <p:cNvPr id="17" name="Text 12"/>
          <p:cNvSpPr/>
          <p:nvPr/>
        </p:nvSpPr>
        <p:spPr>
          <a:xfrm>
            <a:off x="4954429" y="4897993"/>
            <a:ext cx="3619857" cy="260390"/>
          </a:xfrm>
          <a:prstGeom prst="rect">
            <a:avLst/>
          </a:prstGeom>
          <a:noFill/>
          <a:ln/>
        </p:spPr>
        <p:txBody>
          <a:bodyPr wrap="none" lIns="0" tIns="0" rIns="0" bIns="0" rtlCol="0" anchor="t"/>
          <a:lstStyle/>
          <a:p>
            <a:pPr marL="342900" indent="-342900" algn="l">
              <a:lnSpc>
                <a:spcPts val="2050"/>
              </a:lnSpc>
              <a:buSzPct val="100000"/>
              <a:buFont typeface="+mj-lt"/>
              <a:buAutoNum type="arabicPeriod" startAt="3"/>
            </a:pPr>
            <a:r>
              <a:rPr lang="en-US" sz="1250" b="1" dirty="0">
                <a:solidFill>
                  <a:srgbClr val="DAD1E6"/>
                </a:solidFill>
                <a:latin typeface="Fira Sans" pitchFamily="34" charset="0"/>
                <a:ea typeface="Fira Sans" pitchFamily="34" charset="-122"/>
                <a:cs typeface="Fira Sans" pitchFamily="34" charset="-120"/>
              </a:rPr>
              <a:t>Economic Impact:</a:t>
            </a:r>
            <a:endParaRPr lang="en-US" sz="1250" dirty="0"/>
          </a:p>
        </p:txBody>
      </p:sp>
      <p:sp>
        <p:nvSpPr>
          <p:cNvPr id="18" name="Text 13"/>
          <p:cNvSpPr/>
          <p:nvPr/>
        </p:nvSpPr>
        <p:spPr>
          <a:xfrm>
            <a:off x="5214818" y="5215295"/>
            <a:ext cx="3359468" cy="78116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New Industries:</a:t>
            </a:r>
            <a:r>
              <a:rPr lang="en-US" sz="1250" dirty="0">
                <a:solidFill>
                  <a:srgbClr val="DAD1E6"/>
                </a:solidFill>
                <a:latin typeface="Fira Sans" pitchFamily="34" charset="0"/>
                <a:ea typeface="Fira Sans" pitchFamily="34" charset="-122"/>
                <a:cs typeface="Fira Sans" pitchFamily="34" charset="-120"/>
              </a:rPr>
              <a:t> Quantum computing could create new industries and economic opportunities.</a:t>
            </a:r>
            <a:endParaRPr lang="en-US" sz="1250" dirty="0"/>
          </a:p>
        </p:txBody>
      </p:sp>
      <p:sp>
        <p:nvSpPr>
          <p:cNvPr id="19" name="Text 14"/>
          <p:cNvSpPr/>
          <p:nvPr/>
        </p:nvSpPr>
        <p:spPr>
          <a:xfrm>
            <a:off x="5214818" y="6053376"/>
            <a:ext cx="3359468" cy="781169"/>
          </a:xfrm>
          <a:prstGeom prst="rect">
            <a:avLst/>
          </a:prstGeom>
          <a:noFill/>
          <a:ln/>
        </p:spPr>
        <p:txBody>
          <a:bodyPr wrap="square" lIns="0" tIns="0" rIns="0" bIns="0" rtlCol="0" anchor="t"/>
          <a:lstStyle/>
          <a:p>
            <a:pPr marL="685800" lvl="1" indent="-342900" algn="l">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Disruption:</a:t>
            </a:r>
            <a:r>
              <a:rPr lang="en-US" sz="1250" dirty="0">
                <a:solidFill>
                  <a:srgbClr val="DAD1E6"/>
                </a:solidFill>
                <a:latin typeface="Fira Sans" pitchFamily="34" charset="0"/>
                <a:ea typeface="Fira Sans" pitchFamily="34" charset="-122"/>
                <a:cs typeface="Fira Sans" pitchFamily="34" charset="-120"/>
              </a:rPr>
              <a:t> It may also disrupt existing industries and require significant investments in new technologies.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953</Words>
  <Application>Microsoft Office PowerPoint</Application>
  <PresentationFormat>Custom</PresentationFormat>
  <Paragraphs>99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Fira Sans</vt:lpstr>
      <vt:lpstr>Inconsolata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Vishweshwar Reddy Kanthala</cp:lastModifiedBy>
  <cp:revision>2</cp:revision>
  <dcterms:created xsi:type="dcterms:W3CDTF">2024-10-18T18:05:54Z</dcterms:created>
  <dcterms:modified xsi:type="dcterms:W3CDTF">2024-10-18T18:37:38Z</dcterms:modified>
</cp:coreProperties>
</file>